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5" r:id="rId3"/>
    <p:sldId id="309" r:id="rId4"/>
    <p:sldId id="308" r:id="rId5"/>
    <p:sldId id="288" r:id="rId6"/>
    <p:sldId id="298" r:id="rId7"/>
    <p:sldId id="304" r:id="rId8"/>
    <p:sldId id="305" r:id="rId9"/>
    <p:sldId id="306" r:id="rId10"/>
    <p:sldId id="302" r:id="rId11"/>
    <p:sldId id="307" r:id="rId12"/>
    <p:sldId id="299" r:id="rId13"/>
    <p:sldId id="301" r:id="rId14"/>
    <p:sldId id="310" r:id="rId15"/>
    <p:sldId id="297" r:id="rId16"/>
    <p:sldId id="295" r:id="rId17"/>
    <p:sldId id="287" r:id="rId18"/>
    <p:sldId id="296" r:id="rId19"/>
    <p:sldId id="282" r:id="rId20"/>
    <p:sldId id="275" r:id="rId21"/>
    <p:sldId id="303" r:id="rId22"/>
    <p:sldId id="294" r:id="rId23"/>
    <p:sldId id="273" r:id="rId24"/>
  </p:sldIdLst>
  <p:sldSz cx="9144000" cy="6858000" type="screen4x3"/>
  <p:notesSz cx="6797675" cy="9926638"/>
  <p:custDataLst>
    <p:tags r:id="rId27"/>
  </p:custDataLst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457"/>
    <a:srgbClr val="006980"/>
    <a:srgbClr val="D30000"/>
    <a:srgbClr val="D00000"/>
    <a:srgbClr val="4F6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22" autoAdjust="0"/>
    <p:restoredTop sz="94640" autoAdjust="0"/>
  </p:normalViewPr>
  <p:slideViewPr>
    <p:cSldViewPr>
      <p:cViewPr varScale="1">
        <p:scale>
          <a:sx n="67" d="100"/>
          <a:sy n="67" d="100"/>
        </p:scale>
        <p:origin x="122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755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/>
                <a:cs typeface="Times New Roman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/>
                <a:cs typeface="Times New Roman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/>
                <a:cs typeface="Times New Roman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1599EA49-15B9-48AA-B9A2-786C55A5C10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99460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2428" tIns="46214" rIns="92428" bIns="46214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/>
                <a:cs typeface="Times New Roman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2428" tIns="46214" rIns="92428" bIns="46214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/>
                <a:cs typeface="Times New Roman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2428" tIns="46214" rIns="92428" bIns="46214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2428" tIns="46214" rIns="92428" bIns="46214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/>
                <a:cs typeface="Times New Roman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2428" tIns="46214" rIns="92428" bIns="46214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8F8DAA7-3E65-4259-A2CB-AA66EA81A5BC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216589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slide" Target="../slides/slide23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/>
          <a:lstStyle>
            <a:lvl1pPr defTabSz="9239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ADAD99-AF00-4944-8DC5-9E395C0E7E30}" type="slidenum">
              <a:rPr lang="en-US" altLang="it-IT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it-IT">
              <a:cs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/>
          <a:lstStyle/>
          <a:p>
            <a:pPr eaLnBrk="1" hangingPunct="1"/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000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819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/>
          <a:lstStyle>
            <a:lvl1pPr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F96D495-D636-4AD3-9DAF-830916E74956}" type="slidenum">
              <a:rPr lang="en-US" altLang="it-IT" sz="1200" smtClean="0">
                <a:latin typeface="Arial" panose="020B0604020202020204" pitchFamily="34" charset="0"/>
              </a:rPr>
              <a:pPr/>
              <a:t>20</a:t>
            </a:fld>
            <a:endParaRPr lang="en-US" altLang="it-IT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143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  <p:custDataLst>
              <p:tags r:id="rId1"/>
            </p:custDataLst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/>
          <a:lstStyle>
            <a:lvl1pPr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9239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7A05B2D-A11B-420C-9830-4653DB943652}" type="slidenum">
              <a:rPr lang="en-US" altLang="it-IT" sz="1200" smtClean="0">
                <a:latin typeface="Arial" panose="020B0604020202020204" pitchFamily="34" charset="0"/>
              </a:rPr>
              <a:pPr/>
              <a:t>23</a:t>
            </a:fld>
            <a:endParaRPr lang="en-US" altLang="it-IT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6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33575" y="0"/>
            <a:ext cx="7216775" cy="1169988"/>
          </a:xfrm>
          <a:prstGeom prst="rect">
            <a:avLst/>
          </a:prstGeom>
          <a:solidFill>
            <a:srgbClr val="D30000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it-IT" altLang="it-IT" sz="1000" b="1">
              <a:solidFill>
                <a:schemeClr val="folHlink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it-IT" altLang="it-IT" sz="1000" b="1">
              <a:solidFill>
                <a:schemeClr val="folHlink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it-IT" altLang="it-IT" sz="1000" b="1">
              <a:solidFill>
                <a:schemeClr val="folHlink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it-IT" altLang="it-IT" sz="1000" b="1">
              <a:solidFill>
                <a:schemeClr val="folHlink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it-IT" altLang="it-IT" sz="1000" b="1">
              <a:solidFill>
                <a:schemeClr val="folHlink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it-IT" altLang="it-IT" sz="1000" b="1">
              <a:solidFill>
                <a:schemeClr val="folHlink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it-IT" altLang="it-IT" sz="1000" b="1">
              <a:solidFill>
                <a:schemeClr val="folHlink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 userDrawn="1"/>
        </p:nvSpPr>
        <p:spPr bwMode="auto">
          <a:xfrm>
            <a:off x="8683625" y="593725"/>
            <a:ext cx="466725" cy="60483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en-US" altLang="it-IT"/>
          </a:p>
          <a:p>
            <a:pPr eaLnBrk="1" hangingPunct="1">
              <a:spcBef>
                <a:spcPct val="50000"/>
              </a:spcBef>
              <a:defRPr/>
            </a:pPr>
            <a:endParaRPr lang="en-US" altLang="it-IT"/>
          </a:p>
          <a:p>
            <a:pPr eaLnBrk="1" hangingPunct="1">
              <a:spcBef>
                <a:spcPct val="50000"/>
              </a:spcBef>
              <a:defRPr/>
            </a:pPr>
            <a:endParaRPr lang="en-US" altLang="it-IT"/>
          </a:p>
          <a:p>
            <a:pPr eaLnBrk="1" hangingPunct="1">
              <a:spcBef>
                <a:spcPct val="50000"/>
              </a:spcBef>
              <a:defRPr/>
            </a:pPr>
            <a:endParaRPr lang="en-US" altLang="it-IT"/>
          </a:p>
        </p:txBody>
      </p:sp>
      <p:pic>
        <p:nvPicPr>
          <p:cNvPr id="6" name="Immagin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54126" r="8337" b="9209"/>
          <a:stretch>
            <a:fillRect/>
          </a:stretch>
        </p:blipFill>
        <p:spPr bwMode="auto">
          <a:xfrm>
            <a:off x="107950" y="215900"/>
            <a:ext cx="17002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478472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6478588" cy="1470025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25583562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1288165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830032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773238"/>
            <a:ext cx="6705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169988"/>
          </a:xfrm>
          <a:prstGeom prst="rect">
            <a:avLst/>
          </a:prstGeom>
          <a:solidFill>
            <a:srgbClr val="D00000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it-IT" altLang="it-IT" sz="2800" b="1"/>
          </a:p>
          <a:p>
            <a:pPr eaLnBrk="1" hangingPunct="1">
              <a:spcBef>
                <a:spcPct val="50000"/>
              </a:spcBef>
              <a:defRPr/>
            </a:pPr>
            <a:r>
              <a:rPr lang="it-IT" altLang="it-IT" sz="2800" b="1"/>
              <a:t> </a:t>
            </a:r>
            <a:endParaRPr lang="en-US" altLang="it-IT" sz="3200" b="1">
              <a:solidFill>
                <a:schemeClr val="bg1"/>
              </a:solidFill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677275" y="585788"/>
            <a:ext cx="468313" cy="53625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it-IT" altLang="it-IT"/>
          </a:p>
          <a:p>
            <a:pPr eaLnBrk="1" hangingPunct="1">
              <a:spcBef>
                <a:spcPct val="50000"/>
              </a:spcBef>
              <a:defRPr/>
            </a:pPr>
            <a:endParaRPr lang="en-US" altLang="it-IT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948488" y="5876925"/>
            <a:ext cx="21955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it-IT" altLang="it-IT" sz="1400">
              <a:solidFill>
                <a:schemeClr val="bg2"/>
              </a:solidFill>
            </a:endParaRPr>
          </a:p>
        </p:txBody>
      </p:sp>
      <p:sp>
        <p:nvSpPr>
          <p:cNvPr id="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9342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pic>
        <p:nvPicPr>
          <p:cNvPr id="1031" name="Immagine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54126" r="8337" b="9209"/>
          <a:stretch>
            <a:fillRect/>
          </a:stretch>
        </p:blipFill>
        <p:spPr bwMode="auto">
          <a:xfrm>
            <a:off x="7797800" y="6194425"/>
            <a:ext cx="12382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2" r:id="rId2"/>
    <p:sldLayoutId id="2147483993" r:id="rId3"/>
  </p:sldLayoutIdLst>
  <p:transition/>
  <p:hf sldNum="0" hdr="0" dt="0"/>
  <p:txStyles>
    <p:titleStyle>
      <a:lvl1pPr marL="2238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marL="2238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/>
          <a:ea typeface="Arial" panose="020B0604020202020204" pitchFamily="34" charset="0"/>
          <a:cs typeface="Times New Roman"/>
        </a:defRPr>
      </a:lvl2pPr>
      <a:lvl3pPr marL="2238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/>
          <a:ea typeface="Arial" panose="020B0604020202020204" pitchFamily="34" charset="0"/>
          <a:cs typeface="Times New Roman"/>
        </a:defRPr>
      </a:lvl3pPr>
      <a:lvl4pPr marL="2238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/>
          <a:ea typeface="Arial" panose="020B0604020202020204" pitchFamily="34" charset="0"/>
          <a:cs typeface="Times New Roman"/>
        </a:defRPr>
      </a:lvl4pPr>
      <a:lvl5pPr marL="2238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/>
          <a:ea typeface="Arial" panose="020B0604020202020204" pitchFamily="34" charset="0"/>
          <a:cs typeface="Times New Roman"/>
        </a:defRPr>
      </a:lvl5pPr>
      <a:lvl6pPr marL="6810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/>
          <a:cs typeface="Times New Roman"/>
        </a:defRPr>
      </a:lvl6pPr>
      <a:lvl7pPr marL="11382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/>
          <a:cs typeface="Times New Roman"/>
        </a:defRPr>
      </a:lvl7pPr>
      <a:lvl8pPr marL="15954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/>
          <a:cs typeface="Times New Roman"/>
        </a:defRPr>
      </a:lvl8pPr>
      <a:lvl9pPr marL="2052638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/>
          <a:cs typeface="Times New Roman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buClr>
          <a:srgbClr val="003366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50000"/>
        </a:spcBef>
        <a:spcAft>
          <a:spcPct val="0"/>
        </a:spcAft>
        <a:buClr>
          <a:srgbClr val="006666"/>
        </a:buClr>
        <a:buFont typeface="Times New Roman" panose="02020603050405020304" pitchFamily="18" charset="0"/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5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5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lmiodiabete.com/category/tecno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partkey.com/view/JhxbJh_thank-u-png-thank-you-red-transparent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31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30.jpeg"/><Relationship Id="rId5" Type="http://schemas.openxmlformats.org/officeDocument/2006/relationships/tags" Target="../tags/tag7.xml"/><Relationship Id="rId10" Type="http://schemas.openxmlformats.org/officeDocument/2006/relationships/image" Target="../media/image29.jpeg"/><Relationship Id="rId4" Type="http://schemas.openxmlformats.org/officeDocument/2006/relationships/tags" Target="../tags/tag6.xml"/><Relationship Id="rId9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27088" y="2492375"/>
            <a:ext cx="7129462" cy="33547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4000" b="1" cap="small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Intelligenza Artificiale</a:t>
            </a:r>
            <a:endParaRPr lang="it-IT" sz="3200" b="1" cap="small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it-IT" sz="3200" b="1" cap="small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Profili di Responsabilità</a:t>
            </a:r>
          </a:p>
          <a:p>
            <a:pPr algn="ctr">
              <a:defRPr/>
            </a:pPr>
            <a:endParaRPr lang="it-IT" altLang="it-IT" sz="3200" b="1" cap="small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it-IT" altLang="it-IT" b="1" cap="small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it-IT" altLang="it-IT" b="1" cap="small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it-IT" altLang="it-IT" sz="2000" b="1" dirty="0">
                <a:solidFill>
                  <a:srgbClr val="4C5A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Avv. Flavio Monfrini</a:t>
            </a:r>
          </a:p>
          <a:p>
            <a:pPr algn="ctr">
              <a:defRPr/>
            </a:pPr>
            <a:r>
              <a:rPr lang="it-IT" altLang="it-IT" sz="2000" i="1" dirty="0">
                <a:solidFill>
                  <a:srgbClr val="4C5A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Partner – Life Sciences Practice Group</a:t>
            </a:r>
          </a:p>
          <a:p>
            <a:pPr algn="ctr">
              <a:defRPr/>
            </a:pPr>
            <a:r>
              <a:rPr lang="it-IT" altLang="it-IT" sz="2000" i="1" dirty="0">
                <a:solidFill>
                  <a:srgbClr val="4C5A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Gitti and </a:t>
            </a:r>
            <a:r>
              <a:rPr lang="it-IT" altLang="it-IT" sz="2000" i="1" dirty="0" err="1">
                <a:solidFill>
                  <a:srgbClr val="4C5A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Partners</a:t>
            </a:r>
            <a:r>
              <a:rPr lang="it-IT" altLang="it-IT" sz="2000" i="1" dirty="0">
                <a:solidFill>
                  <a:srgbClr val="4C5A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Studio Legale Associato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1F642D-1355-5EB0-4B7D-1239C4F0F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460432" cy="980728"/>
          </a:xfrm>
        </p:spPr>
        <p:txBody>
          <a:bodyPr/>
          <a:lstStyle/>
          <a:p>
            <a:pPr algn="ctr"/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della responsabilità da 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F73600-0AE7-7563-E5E4-3FFD27254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196752"/>
            <a:ext cx="8065592" cy="5529486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Le tecnologie di IA incorporate in prodotti e servizi possono presentare </a:t>
            </a:r>
            <a:r>
              <a:rPr lang="it-IT" sz="1800" b="1" u="sng" dirty="0">
                <a:latin typeface="Verdana" panose="020B0604030504040204" pitchFamily="34" charset="0"/>
                <a:ea typeface="Verdana" panose="020B0604030504040204" pitchFamily="34" charset="0"/>
              </a:rPr>
              <a:t>nuovi rischi</a:t>
            </a:r>
            <a:r>
              <a:rPr lang="it-IT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per la sicurezza degli utenti. </a:t>
            </a:r>
          </a:p>
          <a:p>
            <a:pPr marL="457200" lvl="1" indent="0" algn="just">
              <a:buNone/>
            </a:pP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Ad esempio, a causa di un difetto della tecnologia di riconoscimento degli oggetti, un'auto a guida autonoma può erroneamente identificare un oggetto sulla strada e provocare un incidente causando lesioni e danni materiali. </a:t>
            </a:r>
          </a:p>
          <a:p>
            <a:pPr marL="457200" lvl="1" indent="0" algn="just">
              <a:buNone/>
            </a:pP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 algn="just">
              <a:buNone/>
            </a:pP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 algn="just">
              <a:buNone/>
            </a:pP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 algn="just">
              <a:buNone/>
            </a:pP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 algn="just">
              <a:buNone/>
            </a:pPr>
            <a:r>
              <a:rPr lang="it-IT" sz="1800" dirty="0"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it-IT" sz="1800" b="0" i="0" dirty="0"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n caso di un </a:t>
            </a:r>
            <a:r>
              <a:rPr lang="it-IT" sz="18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incidente che coinvolga un’auto a guida autonoma chi risponde</a:t>
            </a:r>
            <a:r>
              <a:rPr lang="it-IT" sz="18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r>
              <a:rPr lang="it-IT" sz="1800" b="0" i="0" dirty="0"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Il conducente, il progettista del sistema di guida autonoma, il produttore del software dei sensori, il produttore del veicolo, i soggetti che hanno fornito i dati rilevanti, i cyber-attaccanti?  </a:t>
            </a: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 algn="just">
              <a:buNone/>
            </a:pP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 algn="just">
              <a:buNone/>
            </a:pPr>
            <a:endParaRPr lang="it-IT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Freccia in giù 4">
            <a:extLst>
              <a:ext uri="{FF2B5EF4-FFF2-40B4-BE49-F238E27FC236}">
                <a16:creationId xmlns:a16="http://schemas.microsoft.com/office/drawing/2014/main" id="{9D679838-8666-B62B-187E-18DFC583F6FC}"/>
              </a:ext>
            </a:extLst>
          </p:cNvPr>
          <p:cNvSpPr/>
          <p:nvPr/>
        </p:nvSpPr>
        <p:spPr>
          <a:xfrm>
            <a:off x="3851572" y="3194101"/>
            <a:ext cx="864096" cy="12961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lemento grafico 6" descr="Binario con riempimento a tinta unita">
            <a:extLst>
              <a:ext uri="{FF2B5EF4-FFF2-40B4-BE49-F238E27FC236}">
                <a16:creationId xmlns:a16="http://schemas.microsoft.com/office/drawing/2014/main" id="{EC9A168C-8357-5AF1-1AE8-F0B27A5E0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8144" y="3403848"/>
            <a:ext cx="914400" cy="914400"/>
          </a:xfrm>
          <a:prstGeom prst="rect">
            <a:avLst/>
          </a:prstGeom>
        </p:spPr>
      </p:pic>
      <p:pic>
        <p:nvPicPr>
          <p:cNvPr id="9" name="Elemento grafico 8" descr="Internet delle cose con riempimento a tinta unita">
            <a:extLst>
              <a:ext uri="{FF2B5EF4-FFF2-40B4-BE49-F238E27FC236}">
                <a16:creationId xmlns:a16="http://schemas.microsoft.com/office/drawing/2014/main" id="{DF65125D-1C29-0B81-EEAC-1FA42B81B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51720" y="3384973"/>
            <a:ext cx="914400" cy="914400"/>
          </a:xfrm>
          <a:prstGeom prst="rect">
            <a:avLst/>
          </a:prstGeom>
        </p:spPr>
      </p:pic>
      <p:pic>
        <p:nvPicPr>
          <p:cNvPr id="13" name="Elemento grafico 12" descr="Arresto anomalo con riempimento a tinta unita">
            <a:extLst>
              <a:ext uri="{FF2B5EF4-FFF2-40B4-BE49-F238E27FC236}">
                <a16:creationId xmlns:a16="http://schemas.microsoft.com/office/drawing/2014/main" id="{38C611A6-55B1-6FB3-F3E4-BBD289958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68144" y="5811838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3288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030388-F51F-E4A5-6B57-9E769BFF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68276"/>
            <a:ext cx="8820472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della responsabilità da IA</a:t>
            </a:r>
            <a:endParaRPr lang="it-IT" sz="2600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A1DA18A-4D66-2815-7B3E-E5CD986A5D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329" t="9784" r="21267" b="5421"/>
          <a:stretch/>
        </p:blipFill>
        <p:spPr>
          <a:xfrm>
            <a:off x="251519" y="1412776"/>
            <a:ext cx="3630865" cy="4968552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6A72511-9234-130C-18AF-9EDAE4567403}"/>
              </a:ext>
            </a:extLst>
          </p:cNvPr>
          <p:cNvSpPr txBox="1"/>
          <p:nvPr/>
        </p:nvSpPr>
        <p:spPr>
          <a:xfrm>
            <a:off x="827584" y="6525344"/>
            <a:ext cx="21964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</a:rPr>
              <a:t>The Guardian, 31 ottobre 2023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922D748-7591-4195-8C40-495471BFB6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37" t="16518" r="19288" b="9342"/>
          <a:stretch/>
        </p:blipFill>
        <p:spPr>
          <a:xfrm>
            <a:off x="3882384" y="1271962"/>
            <a:ext cx="4167173" cy="4968552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2C40223-7BBD-EE35-7B84-55AE3FDA232C}"/>
              </a:ext>
            </a:extLst>
          </p:cNvPr>
          <p:cNvSpPr txBox="1"/>
          <p:nvPr/>
        </p:nvSpPr>
        <p:spPr>
          <a:xfrm>
            <a:off x="4716016" y="6509325"/>
            <a:ext cx="24529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latin typeface="Verdana" panose="020B0604030504040204" pitchFamily="34" charset="0"/>
                <a:ea typeface="Verdana" panose="020B0604030504040204" pitchFamily="34" charset="0"/>
              </a:rPr>
              <a:t>The New York Times, 8 aprile 2024</a:t>
            </a:r>
          </a:p>
        </p:txBody>
      </p:sp>
    </p:spTree>
    <p:extLst>
      <p:ext uri="{BB962C8B-B14F-4D97-AF65-F5344CB8AC3E}">
        <p14:creationId xmlns:p14="http://schemas.microsoft.com/office/powerpoint/2010/main" val="90228360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6A93B2-9B6B-1E58-6B4A-0EBF67E87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76" y="166180"/>
            <a:ext cx="8604448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della responsabilità da IA</a:t>
            </a:r>
            <a:endParaRPr lang="it-IT" sz="26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D9C3A5-BF7D-E6CE-CFE0-CA70AD3CD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412776"/>
            <a:ext cx="7777559" cy="5313462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it-IT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«filiera» </a:t>
            </a: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dell’IA: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Produttore della macchina/dispositivo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Ideatore dell’algoritmo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Trainer che addestra l’IA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Fornitore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Gestore/custode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Utilizzatore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Ente deputato al rilascio della certificazione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3CFAF8-ABEE-F222-727D-3FC50BFE82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196752"/>
            <a:ext cx="9144000" cy="5409456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4021000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C55F3D-1CA5-52F2-B72F-789837242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4" y="0"/>
            <a:ext cx="8532440" cy="956486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della responsabilità da IA</a:t>
            </a:r>
            <a:endParaRPr lang="it-IT" sz="2600" cap="small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84A77A-2E4C-BE2F-7142-51DA1B892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68760"/>
            <a:ext cx="8195084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it-IT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Le caratteristiche specifiche dell’IA:</a:t>
            </a:r>
          </a:p>
          <a:p>
            <a:pPr algn="just">
              <a:buFontTx/>
              <a:buChar char="-"/>
            </a:pP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complessità</a:t>
            </a:r>
          </a:p>
          <a:p>
            <a:pPr algn="just">
              <a:buFontTx/>
              <a:buChar char="-"/>
            </a:pP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oscurità degli algoritmi (</a:t>
            </a:r>
            <a:r>
              <a:rPr lang="it-IT" b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black box</a:t>
            </a: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algn="just">
              <a:buFontTx/>
              <a:buChar char="-"/>
            </a:pP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autonomia</a:t>
            </a:r>
          </a:p>
          <a:p>
            <a:pPr algn="just">
              <a:buFontTx/>
              <a:buChar char="-"/>
            </a:pP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capacità di modificarsi «in autonomia» in base all’elaborazione di nuovi dati (</a:t>
            </a:r>
            <a:r>
              <a:rPr lang="it-IT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self </a:t>
            </a:r>
            <a:r>
              <a:rPr lang="it-IT" i="1" dirty="0" err="1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adapting</a:t>
            </a: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algn="just">
              <a:buFontTx/>
              <a:buChar char="-"/>
            </a:pPr>
            <a:r>
              <a:rPr lang="it-IT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interazione continua con l’ambiente circostante</a:t>
            </a:r>
          </a:p>
          <a:p>
            <a:pPr marL="0" indent="0" algn="just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possono rendere difficile o eccessivamente costoso, per chi subisce un danno, </a:t>
            </a:r>
            <a:r>
              <a:rPr lang="it-IT" sz="2000" u="sng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identificare la persona responsabile e dimostrare che sussistono i presupposti ai fini dell'esito positivo di un'azione di responsabilità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it-IT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Elemento grafico 8" descr="Scatola con riempimento a tinta unita">
            <a:extLst>
              <a:ext uri="{FF2B5EF4-FFF2-40B4-BE49-F238E27FC236}">
                <a16:creationId xmlns:a16="http://schemas.microsoft.com/office/drawing/2014/main" id="{BFF6996F-4CE4-2A3B-60BF-D6361B68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136" y="1116868"/>
            <a:ext cx="2578460" cy="257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5063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C402CB-A04F-C781-0723-E4C977D34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60" y="0"/>
            <a:ext cx="8892480" cy="1052736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Quale forma di responsabilità per l’IA?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A93116-6BD7-4A7F-8C8F-C0C06B40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424" y="1268760"/>
            <a:ext cx="8425631" cy="5457478"/>
          </a:xfrm>
        </p:spPr>
        <p:txBody>
          <a:bodyPr/>
          <a:lstStyle/>
          <a:p>
            <a:pPr marL="0" indent="0">
              <a:buNone/>
            </a:pP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L’ordinamento contempla diverse forme di responsabilità 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che possono trovare applicazione in caso di danno da IA incorporata in prodotti o servizi: </a:t>
            </a:r>
          </a:p>
          <a:p>
            <a:r>
              <a:rPr lang="it-IT" sz="2000" b="1" dirty="0">
                <a:solidFill>
                  <a:srgbClr val="000000"/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2043 c.c., responsabilità extracontrattuale </a:t>
            </a:r>
          </a:p>
          <a:p>
            <a:pPr marL="0" indent="0">
              <a:buNone/>
            </a:pP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Qualunque fatto doloso o colposo che cagiona ad altri un danno ingiusto, obbliga colui che ha commesso il fatto a risarcire il danno.</a:t>
            </a:r>
          </a:p>
          <a:p>
            <a:pPr marL="0" indent="0">
              <a:buNone/>
            </a:pPr>
            <a:endParaRPr lang="it-IT" sz="2000" i="1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PROBLEMA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: ONERE PROBATORIO SIGNIFICATIVO PER IL DANNEGGIATO:</a:t>
            </a:r>
          </a:p>
          <a:p>
            <a:pPr>
              <a:buFontTx/>
              <a:buChar char="-"/>
            </a:pPr>
            <a:r>
              <a:rPr lang="it-IT" sz="16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Fatto illecito</a:t>
            </a:r>
          </a:p>
          <a:p>
            <a:pPr>
              <a:buFontTx/>
              <a:buChar char="-"/>
            </a:pPr>
            <a:r>
              <a:rPr lang="it-IT" sz="16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Elemento soggettivo (dolo o colpa)</a:t>
            </a:r>
          </a:p>
          <a:p>
            <a:pPr>
              <a:buFontTx/>
              <a:buChar char="-"/>
            </a:pPr>
            <a:r>
              <a:rPr lang="it-IT" sz="16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Danno ingiusto</a:t>
            </a:r>
          </a:p>
          <a:p>
            <a:pPr>
              <a:buFontTx/>
              <a:buChar char="-"/>
            </a:pPr>
            <a:r>
              <a:rPr lang="it-IT" sz="16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Nesso di causalità</a:t>
            </a:r>
          </a:p>
        </p:txBody>
      </p:sp>
      <p:pic>
        <p:nvPicPr>
          <p:cNvPr id="9" name="Elemento grafico 8" descr="Avviso con riempimento a tinta unita">
            <a:extLst>
              <a:ext uri="{FF2B5EF4-FFF2-40B4-BE49-F238E27FC236}">
                <a16:creationId xmlns:a16="http://schemas.microsoft.com/office/drawing/2014/main" id="{D399E30D-5828-8174-F999-5A5D6AEEC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9040" y="35402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8805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1114A3-3DE4-4B95-93D3-00C9966FE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68" y="180222"/>
            <a:ext cx="8713664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Quale forma di responsabilità per l’IA?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CF39FE-F18F-C4C5-1E4D-0093906FC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256506"/>
            <a:ext cx="8353623" cy="5601494"/>
          </a:xfrm>
        </p:spPr>
        <p:txBody>
          <a:bodyPr/>
          <a:lstStyle/>
          <a:p>
            <a:r>
              <a:rPr lang="it-IT" sz="2000" b="1" dirty="0">
                <a:solidFill>
                  <a:srgbClr val="000000"/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2050 c.c., responsabilità per l’esercizio di attività pericolose</a:t>
            </a:r>
          </a:p>
          <a:p>
            <a:pPr marL="0" indent="0">
              <a:buNone/>
            </a:pP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Chiunque cagiona danno ad altri nello svolgimento di un'attività pericolosa, per sua natura o per la natura dei mezzi adoperati, è tenuto al risarcimento, </a:t>
            </a:r>
            <a:r>
              <a:rPr lang="it-IT" sz="2000" i="1" u="sng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se non prova di avere adottato tutte le misure idonee a evitare il danno</a:t>
            </a: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Sottrae le attività pericolose alla regola generale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Alleggerisce l’onere probatorio rispetto all’art. 2043 c.c.: è il danneggiante che deve fornire la prova liberatoria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    		</a:t>
            </a:r>
            <a:r>
              <a:rPr lang="it-IT" sz="2000" b="1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STRICT LIABILITY</a:t>
            </a:r>
          </a:p>
          <a:p>
            <a:pPr marL="0" indent="0">
              <a:buNone/>
            </a:pPr>
            <a:endParaRPr lang="it-IT" sz="2000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</a:t>
            </a: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PROBLEMA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: le tecnologie di IA incorporate in prodotti e   servizi possono essere considerate attività pericolose? </a:t>
            </a:r>
          </a:p>
          <a:p>
            <a:endParaRPr lang="en-US" dirty="0"/>
          </a:p>
        </p:txBody>
      </p:sp>
      <p:pic>
        <p:nvPicPr>
          <p:cNvPr id="4" name="Elemento grafico 3" descr="Avviso con riempimento a tinta unita">
            <a:extLst>
              <a:ext uri="{FF2B5EF4-FFF2-40B4-BE49-F238E27FC236}">
                <a16:creationId xmlns:a16="http://schemas.microsoft.com/office/drawing/2014/main" id="{9CFC67E1-CE42-7AAF-69BC-9140547D7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24" y="5314506"/>
            <a:ext cx="765175" cy="765175"/>
          </a:xfrm>
          <a:prstGeom prst="rect">
            <a:avLst/>
          </a:prstGeom>
        </p:spPr>
      </p:pic>
      <p:pic>
        <p:nvPicPr>
          <p:cNvPr id="6" name="Elemento grafico 5" descr="Segno di spunta con riempimento a tinta unita">
            <a:extLst>
              <a:ext uri="{FF2B5EF4-FFF2-40B4-BE49-F238E27FC236}">
                <a16:creationId xmlns:a16="http://schemas.microsoft.com/office/drawing/2014/main" id="{5D9E64F7-E926-AE56-9B66-184BDC938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544" y="3701051"/>
            <a:ext cx="673224" cy="673224"/>
          </a:xfrm>
          <a:prstGeom prst="rect">
            <a:avLst/>
          </a:prstGeom>
        </p:spPr>
      </p:pic>
      <p:pic>
        <p:nvPicPr>
          <p:cNvPr id="7" name="Elemento grafico 6" descr="Segno di spunta con riempimento a tinta unita">
            <a:extLst>
              <a:ext uri="{FF2B5EF4-FFF2-40B4-BE49-F238E27FC236}">
                <a16:creationId xmlns:a16="http://schemas.microsoft.com/office/drawing/2014/main" id="{B89B871D-5A94-A866-B232-5F96BCB5C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544" y="3253888"/>
            <a:ext cx="673224" cy="673224"/>
          </a:xfrm>
          <a:prstGeom prst="rect">
            <a:avLst/>
          </a:prstGeom>
        </p:spPr>
      </p:pic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9990F95A-1CFE-DDC9-27B0-5CB758A82D01}"/>
              </a:ext>
            </a:extLst>
          </p:cNvPr>
          <p:cNvSpPr/>
          <p:nvPr/>
        </p:nvSpPr>
        <p:spPr>
          <a:xfrm>
            <a:off x="1907704" y="4604244"/>
            <a:ext cx="936104" cy="6480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5866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56879F-1AF5-DDD1-6481-9E379CE24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5" y="203839"/>
            <a:ext cx="8748464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Quale forma di responsabilità per l’IA?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488948-FD59-BAF9-75A6-E1954B9DB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96752"/>
            <a:ext cx="8425631" cy="552948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0000"/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2051 c.c., danno cagionato dalle cose in custodia</a:t>
            </a:r>
          </a:p>
          <a:p>
            <a:pPr marL="0" indent="0">
              <a:buNone/>
            </a:pP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Ciascuno è responsabile del danno cagionato dalle cose che ha in custodia, </a:t>
            </a:r>
            <a:r>
              <a:rPr lang="it-IT" sz="2000" i="1" u="sng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salvo che provi il caso fortuito</a:t>
            </a: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Sottrae i danni cagionati dalle cose in custodia alla regola generale 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Alleggerimento dell’onere probatorio rispetto all’art. 2043 c.c.: è il danneggiante che deve provare il caso fortuito</a:t>
            </a:r>
          </a:p>
          <a:p>
            <a:pPr marL="0" indent="0">
              <a:buNone/>
            </a:pPr>
            <a:endParaRPr lang="it-IT" sz="2000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</a:t>
            </a: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PROBLEMA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: Responsabilità del custode della tecnologia IA incorporata in un prodotto o in un servizio…ma chi è il custode?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Elemento grafico 3" descr="Segno di spunta con riempimento a tinta unita">
            <a:extLst>
              <a:ext uri="{FF2B5EF4-FFF2-40B4-BE49-F238E27FC236}">
                <a16:creationId xmlns:a16="http://schemas.microsoft.com/office/drawing/2014/main" id="{064E6CF4-0D28-9BEE-2C7A-CF98D66F3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12" y="2276872"/>
            <a:ext cx="673224" cy="673224"/>
          </a:xfrm>
          <a:prstGeom prst="rect">
            <a:avLst/>
          </a:prstGeom>
        </p:spPr>
      </p:pic>
      <p:pic>
        <p:nvPicPr>
          <p:cNvPr id="5" name="Elemento grafico 4" descr="Segno di spunta con riempimento a tinta unita">
            <a:extLst>
              <a:ext uri="{FF2B5EF4-FFF2-40B4-BE49-F238E27FC236}">
                <a16:creationId xmlns:a16="http://schemas.microsoft.com/office/drawing/2014/main" id="{3549566A-CB93-7BF1-3C31-061634EB2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2245" y="3092388"/>
            <a:ext cx="673224" cy="673224"/>
          </a:xfrm>
          <a:prstGeom prst="rect">
            <a:avLst/>
          </a:prstGeom>
        </p:spPr>
      </p:pic>
      <p:pic>
        <p:nvPicPr>
          <p:cNvPr id="6" name="Elemento grafico 5" descr="Avviso con riempimento a tinta unita">
            <a:extLst>
              <a:ext uri="{FF2B5EF4-FFF2-40B4-BE49-F238E27FC236}">
                <a16:creationId xmlns:a16="http://schemas.microsoft.com/office/drawing/2014/main" id="{5462E036-C165-0624-F9FB-483B7E889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2245" y="4221088"/>
            <a:ext cx="765175" cy="76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3245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4BCD20-1AF6-FA63-9693-16986022A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93" y="128463"/>
            <a:ext cx="8281614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Quale forma di responsabilità per l’IA?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FCE864-91B2-C03A-F5A2-3B644FC9D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196752"/>
            <a:ext cx="8281615" cy="552948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000000"/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Responsabilità da prodotto difettoso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Art. 114 codice del consumo, responsabilità del produttore</a:t>
            </a:r>
          </a:p>
          <a:p>
            <a:pPr marL="0" indent="0">
              <a:buNone/>
            </a:pP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Il produttore è responsabile del danno cagionato da difetti del suo prodotto.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	Il danneggiato deve provare il difetto, il danno, e la 	connessione causale tra difetto e danno</a:t>
            </a:r>
          </a:p>
          <a:p>
            <a:pPr marL="0" indent="0">
              <a:buNone/>
            </a:pP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	R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egole chiare per l’identificazione di un responsabile </a:t>
            </a:r>
          </a:p>
          <a:p>
            <a:pPr marL="0" indent="0">
              <a:buNone/>
            </a:pPr>
            <a:endParaRPr lang="it-IT" sz="2000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   	</a:t>
            </a: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PROBLEMA: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Onere probatorio comunque 		significativo, soprattutto considerando </a:t>
            </a:r>
            <a:r>
              <a:rPr lang="it-IT" sz="2000" i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black box 		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e pluralità di soggetti coinvolti nella tecnologia 		IA</a:t>
            </a:r>
            <a:endParaRPr lang="it-IT" dirty="0"/>
          </a:p>
        </p:txBody>
      </p:sp>
      <p:pic>
        <p:nvPicPr>
          <p:cNvPr id="5" name="Elemento grafico 4" descr="Avviso con riempimento a tinta unita">
            <a:extLst>
              <a:ext uri="{FF2B5EF4-FFF2-40B4-BE49-F238E27FC236}">
                <a16:creationId xmlns:a16="http://schemas.microsoft.com/office/drawing/2014/main" id="{B3E1C7E7-B113-7768-BD87-57B3FE018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584" y="4865861"/>
            <a:ext cx="792088" cy="792088"/>
          </a:xfrm>
          <a:prstGeom prst="rect">
            <a:avLst/>
          </a:prstGeom>
        </p:spPr>
      </p:pic>
      <p:pic>
        <p:nvPicPr>
          <p:cNvPr id="6" name="Elemento grafico 5" descr="Segno di spunta con riempimento a tinta unita">
            <a:extLst>
              <a:ext uri="{FF2B5EF4-FFF2-40B4-BE49-F238E27FC236}">
                <a16:creationId xmlns:a16="http://schemas.microsoft.com/office/drawing/2014/main" id="{6DC212AB-146C-F9F5-B213-E51473951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5451" y="3546864"/>
            <a:ext cx="772384" cy="772384"/>
          </a:xfrm>
          <a:prstGeom prst="rect">
            <a:avLst/>
          </a:prstGeom>
        </p:spPr>
      </p:pic>
      <p:pic>
        <p:nvPicPr>
          <p:cNvPr id="7" name="Elemento grafico 6" descr="Segno di spunta con riempimento a tinta unita">
            <a:extLst>
              <a:ext uri="{FF2B5EF4-FFF2-40B4-BE49-F238E27FC236}">
                <a16:creationId xmlns:a16="http://schemas.microsoft.com/office/drawing/2014/main" id="{A090E12C-3C19-54E3-FCE4-4AE82AE122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5451" y="2807217"/>
            <a:ext cx="772384" cy="7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3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CC054C-1900-C062-E0F6-60190363C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9392"/>
            <a:ext cx="9252520" cy="1124744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dell’IA e la sua incidenza in ambito sanitario</a:t>
            </a:r>
            <a:endParaRPr lang="it-IT" sz="26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0C2BB9-DBED-02C0-40B0-D345992A7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340768"/>
            <a:ext cx="8209607" cy="5385470"/>
          </a:xfrm>
        </p:spPr>
        <p:txBody>
          <a:bodyPr/>
          <a:lstStyle/>
          <a:p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Quali dispositivi medici sono effettivamente </a:t>
            </a:r>
            <a:r>
              <a:rPr lang="it-IT" sz="2000" i="1" u="sng" dirty="0">
                <a:latin typeface="Verdana" panose="020B0604030504040204" pitchFamily="34" charset="0"/>
                <a:ea typeface="Verdana" panose="020B0604030504040204" pitchFamily="34" charset="0"/>
              </a:rPr>
              <a:t>AI-</a:t>
            </a:r>
            <a:r>
              <a:rPr lang="it-IT" sz="2000" i="1" u="sng" dirty="0" err="1">
                <a:latin typeface="Verdana" panose="020B0604030504040204" pitchFamily="34" charset="0"/>
                <a:ea typeface="Verdana" panose="020B0604030504040204" pitchFamily="34" charset="0"/>
              </a:rPr>
              <a:t>based</a:t>
            </a:r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Nella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pratica clinica: </a:t>
            </a:r>
          </a:p>
          <a:p>
            <a:pPr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Strumenti di supporto al medico per la fase diagnostica (software che legge e interpreta le radiografie)</a:t>
            </a:r>
          </a:p>
          <a:p>
            <a:pPr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Tecnologie e prodotti per fisioterapia, sistemi di riabilitazione neuro-motoria</a:t>
            </a:r>
          </a:p>
          <a:p>
            <a:pPr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Algoritmi utilizzati nella fase di studio e sperimentazione</a:t>
            </a: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Nella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pratica chirurgica:</a:t>
            </a:r>
          </a:p>
          <a:p>
            <a:pPr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Robot chirurgico o device che interviene sul paziente (in modo più o meno guidato dal medico)</a:t>
            </a:r>
          </a:p>
          <a:p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Quanto è software e quanto è Intelligenza Artificiale? Quanto è un problema «vecchio» e quanto un problema nuovo?</a:t>
            </a:r>
          </a:p>
        </p:txBody>
      </p:sp>
    </p:spTree>
    <p:extLst>
      <p:ext uri="{BB962C8B-B14F-4D97-AF65-F5344CB8AC3E}">
        <p14:creationId xmlns:p14="http://schemas.microsoft.com/office/powerpoint/2010/main" val="406388294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4A5AAE-E004-4D16-7B80-D380F79E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2" y="332656"/>
            <a:ext cx="9036496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dell’IA e la sua incidenza in ambito sanitario</a:t>
            </a:r>
            <a:endParaRPr lang="en-US" sz="26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4F6774-000B-C255-46C7-EF608C4AF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268760"/>
            <a:ext cx="8353624" cy="5457478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’utilizzo di dispositivi AI-</a:t>
            </a:r>
            <a:r>
              <a:rPr lang="it-IT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based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 in ambito sanitario può comportare una ottimizzazione della prestazione medica ma anche maggiori difficoltà ad individuare condotte colpose o dolose.</a:t>
            </a:r>
          </a:p>
          <a:p>
            <a:pPr marL="0" indent="0">
              <a:buNone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La mancata conoscenza di come il dispositivo 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</a:rPr>
              <a:t>AI-</a:t>
            </a:r>
            <a:r>
              <a:rPr lang="it-IT" sz="2000" i="1" dirty="0" err="1">
                <a:latin typeface="Verdana" panose="020B0604030504040204" pitchFamily="34" charset="0"/>
                <a:ea typeface="Verdana" panose="020B0604030504040204" pitchFamily="34" charset="0"/>
              </a:rPr>
              <a:t>based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è programmato e progettato (effetto </a:t>
            </a:r>
            <a:r>
              <a:rPr lang="it-IT" sz="2000" b="1" i="1" dirty="0">
                <a:latin typeface="Verdana" panose="020B0604030504040204" pitchFamily="34" charset="0"/>
                <a:ea typeface="Verdana" panose="020B0604030504040204" pitchFamily="34" charset="0"/>
              </a:rPr>
              <a:t>black box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) comporta che il </a:t>
            </a:r>
            <a:r>
              <a:rPr lang="it-IT" sz="20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RISCHIO DELLA CAUSA IGNOTA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ricada sul paziente danneggiato.</a:t>
            </a:r>
          </a:p>
        </p:txBody>
      </p:sp>
      <p:pic>
        <p:nvPicPr>
          <p:cNvPr id="5" name="Elemento grafico 4" descr="Mano robotica con riempimento a tinta unita">
            <a:extLst>
              <a:ext uri="{FF2B5EF4-FFF2-40B4-BE49-F238E27FC236}">
                <a16:creationId xmlns:a16="http://schemas.microsoft.com/office/drawing/2014/main" id="{DD209C5A-50FC-E2D5-3D99-8EA9EC648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4176" y="3083099"/>
            <a:ext cx="914400" cy="914400"/>
          </a:xfrm>
          <a:prstGeom prst="rect">
            <a:avLst/>
          </a:prstGeom>
        </p:spPr>
      </p:pic>
      <p:pic>
        <p:nvPicPr>
          <p:cNvPr id="7" name="Elemento grafico 6" descr="Intelligenza artificiale contorno">
            <a:extLst>
              <a:ext uri="{FF2B5EF4-FFF2-40B4-BE49-F238E27FC236}">
                <a16:creationId xmlns:a16="http://schemas.microsoft.com/office/drawing/2014/main" id="{B9CC85F6-E912-ABEA-1EE2-CAA551561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8224" y="3083099"/>
            <a:ext cx="914400" cy="914400"/>
          </a:xfrm>
          <a:prstGeom prst="rect">
            <a:avLst/>
          </a:prstGeom>
        </p:spPr>
      </p:pic>
      <p:pic>
        <p:nvPicPr>
          <p:cNvPr id="9" name="Elemento grafico 8" descr="Robot con riempimento a tinta unita">
            <a:extLst>
              <a:ext uri="{FF2B5EF4-FFF2-40B4-BE49-F238E27FC236}">
                <a16:creationId xmlns:a16="http://schemas.microsoft.com/office/drawing/2014/main" id="{E938C691-DF7C-31B0-CC07-91E05D405F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05647" y="30830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049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89D73E-0E60-ADCB-FCAE-3F6855CAA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892480" cy="1124744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dell’IA e la sua incidenza in ambito sanitario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81280C-CDF7-0745-7819-C896FD6F4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76" y="1093837"/>
            <a:ext cx="8604448" cy="5472608"/>
          </a:xfrm>
        </p:spPr>
        <p:txBody>
          <a:bodyPr/>
          <a:lstStyle/>
          <a:p>
            <a:pPr marL="0" indent="0">
              <a:buNone/>
            </a:pPr>
            <a:r>
              <a:rPr lang="it-IT" sz="20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Come aggirare il rischio della causa ignota?</a:t>
            </a:r>
          </a:p>
          <a:p>
            <a:pPr marL="0" indent="0" algn="ctr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          </a:t>
            </a:r>
            <a:r>
              <a:rPr lang="it-IT" sz="2000" b="1" i="1" dirty="0"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APPLICAZIONE DELL’ART. 2050 c.c. </a:t>
            </a:r>
          </a:p>
          <a:p>
            <a:pPr marL="0" indent="0" algn="ctr">
              <a:buNone/>
            </a:pPr>
            <a:r>
              <a:rPr lang="it-IT" sz="2000" b="1" i="1" dirty="0"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(attività rischiosa atipica)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L’incidenza del rischio nella filiera di sviluppo dei dispositivi medici 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</a:rPr>
              <a:t>AI-</a:t>
            </a:r>
            <a:r>
              <a:rPr lang="it-IT" sz="2000" i="1" dirty="0" err="1">
                <a:latin typeface="Verdana" panose="020B0604030504040204" pitchFamily="34" charset="0"/>
                <a:ea typeface="Verdana" panose="020B0604030504040204" pitchFamily="34" charset="0"/>
              </a:rPr>
              <a:t>based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può valere come </a:t>
            </a:r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indice di pericolosità ex art. 2050 c.c.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L’impiego di sistemi di IA categorizzati 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</a:rPr>
              <a:t>ex lege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come «ad alto rischio» potrebbe determinare l’estensione dell’applicabilità dell’art. 2050 c.c. (es. la produzione dei farmaci).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Verdana" panose="020B0604030504040204" pitchFamily="34" charset="0"/>
                <a:ea typeface="Verdana" panose="020B0604030504040204" pitchFamily="34" charset="0"/>
              </a:rPr>
              <a:t>Tuttavia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…è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vero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che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l’utilizzo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dispositivi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medici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i="1" dirty="0">
                <a:latin typeface="Verdana" panose="020B0604030504040204" pitchFamily="34" charset="0"/>
                <a:ea typeface="Verdana" panose="020B0604030504040204" pitchFamily="34" charset="0"/>
              </a:rPr>
              <a:t>AI-based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è </a:t>
            </a:r>
            <a:r>
              <a:rPr lang="en-US" sz="2000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 se </a:t>
            </a:r>
            <a:r>
              <a:rPr lang="en-US" sz="20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lang="en-US" sz="2000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attività</a:t>
            </a:r>
            <a:r>
              <a:rPr lang="en-US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rischiosa</a:t>
            </a:r>
            <a:r>
              <a:rPr lang="en-US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(o il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rischio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, in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teoria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diminuisce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)?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Se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applica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il 2050 c.c.: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quali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sono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le “</a:t>
            </a:r>
            <a:r>
              <a:rPr lang="en-US" sz="20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misure</a:t>
            </a:r>
            <a:r>
              <a:rPr lang="en-US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idonee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” a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evitare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il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verificarsi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eventi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 marL="0" indent="0">
              <a:buNone/>
            </a:pP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80076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58E35B-3323-3D5D-3D7B-57E608C6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19" y="0"/>
            <a:ext cx="8766561" cy="1124744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dell’IA e la sua incidenza in ambito sanitario</a:t>
            </a:r>
            <a:endParaRPr lang="en-US" sz="26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518634-59B4-282D-20BD-AA51D8318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196752"/>
            <a:ext cx="8281615" cy="5529486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it-IT" sz="1800" b="1" i="1" dirty="0"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APPLICAZIONE DELL’ART. 2051 c.c. </a:t>
            </a:r>
          </a:p>
          <a:p>
            <a:pPr marL="0" indent="0" algn="ctr">
              <a:buNone/>
            </a:pPr>
            <a:r>
              <a:rPr lang="it-IT" sz="1800" b="1" i="1" dirty="0"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(danno cagionato dalle cose in custodia)</a:t>
            </a:r>
          </a:p>
          <a:p>
            <a:pPr marL="0" indent="0" algn="ctr">
              <a:buNone/>
            </a:pPr>
            <a:endParaRPr lang="it-IT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E se l’utilizzo di dispositivi </a:t>
            </a:r>
            <a:r>
              <a:rPr lang="it-IT" sz="1800" i="1" dirty="0">
                <a:latin typeface="Verdana" panose="020B0604030504040204" pitchFamily="34" charset="0"/>
                <a:ea typeface="Verdana" panose="020B0604030504040204" pitchFamily="34" charset="0"/>
              </a:rPr>
              <a:t>AI-</a:t>
            </a:r>
            <a:r>
              <a:rPr lang="it-IT" sz="1800" i="1" dirty="0" err="1">
                <a:latin typeface="Verdana" panose="020B0604030504040204" pitchFamily="34" charset="0"/>
                <a:ea typeface="Verdana" panose="020B0604030504040204" pitchFamily="34" charset="0"/>
              </a:rPr>
              <a:t>based</a:t>
            </a: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 non fosse definibile come attività </a:t>
            </a:r>
            <a:r>
              <a:rPr lang="it-IT" sz="1800" i="1" dirty="0">
                <a:latin typeface="Verdana" panose="020B0604030504040204" pitchFamily="34" charset="0"/>
                <a:ea typeface="Verdana" panose="020B0604030504040204" pitchFamily="34" charset="0"/>
              </a:rPr>
              <a:t>ex se </a:t>
            </a: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rischiosa? Potrebbe applicarsi il </a:t>
            </a:r>
            <a:r>
              <a:rPr lang="it-IT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2051 c.c.</a:t>
            </a:r>
          </a:p>
          <a:p>
            <a:pPr algn="just"/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Nel disciplinare la responsabilità per i danni cagionati da «cosa in custodia», il 2051 c.c. riversa sul custode l’onere di fornire la prova liberatoria del «caso fortuito», che interrompe il nesso di causalità tra la cosa e il danno</a:t>
            </a:r>
          </a:p>
          <a:p>
            <a:pPr algn="just"/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Ma i sistemi di IA sono </a:t>
            </a:r>
            <a:r>
              <a:rPr lang="it-IT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«cose» </a:t>
            </a: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suscettibili di custodia?</a:t>
            </a:r>
          </a:p>
        </p:txBody>
      </p:sp>
    </p:spTree>
    <p:extLst>
      <p:ext uri="{BB962C8B-B14F-4D97-AF65-F5344CB8AC3E}">
        <p14:creationId xmlns:p14="http://schemas.microsoft.com/office/powerpoint/2010/main" val="264255212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80AA17-E806-99A0-064B-18C91ED4A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50" y="260648"/>
            <a:ext cx="9332293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«PROBLEMA» dell’IA e la sua incidenza in ambito sanitario</a:t>
            </a:r>
            <a:endParaRPr lang="en-US" sz="26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2A7E0A-5816-81F1-796F-A6822A91E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903" y="1268760"/>
            <a:ext cx="8425631" cy="5529486"/>
          </a:xfrm>
        </p:spPr>
        <p:txBody>
          <a:bodyPr/>
          <a:lstStyle/>
          <a:p>
            <a:pPr marL="0" indent="0" algn="ctr">
              <a:buNone/>
            </a:pPr>
            <a:r>
              <a:rPr lang="it-IT" sz="2000" b="1" dirty="0"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APPLICAZIONE DELLA RESPONSABILITÀ PER DANNO DA PRODOTTO DIFETTOSO</a:t>
            </a:r>
          </a:p>
          <a:p>
            <a:pPr marL="0" indent="0" algn="ctr">
              <a:buNone/>
            </a:pPr>
            <a:r>
              <a:rPr lang="it-IT" sz="2000" b="1" dirty="0"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(artt. 102-113 e 114-127 cod. consumo)</a:t>
            </a: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            Che cosa succede in caso di evento dovuto all’errata terapia prescritta (anche con l’aiuto dell’IA o con il ricorso alla macchina)?</a:t>
            </a:r>
          </a:p>
          <a:p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Responsabilità contrattuale per la struttura sanitaria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; </a:t>
            </a:r>
          </a:p>
          <a:p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Responsabilità extracontrattuale per l’esercente la professione sanitaria</a:t>
            </a:r>
          </a:p>
          <a:p>
            <a:pPr marL="0" indent="0"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(legge sulla responsabilità medica, c.d. «Gelli-Bianco»)</a:t>
            </a:r>
          </a:p>
          <a:p>
            <a:endParaRPr lang="en-US" dirty="0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527752E4-8656-3354-8EE5-FF06E095484A}"/>
              </a:ext>
            </a:extLst>
          </p:cNvPr>
          <p:cNvSpPr/>
          <p:nvPr/>
        </p:nvSpPr>
        <p:spPr>
          <a:xfrm>
            <a:off x="486645" y="2924944"/>
            <a:ext cx="844995" cy="360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8156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F128AC-EBC5-55F5-56FB-273DCE0B0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57734"/>
            <a:ext cx="8604448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La prospettiva dell’Unione Europea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BAAFC4-F294-A5BC-53B0-62FDE81D8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268760"/>
            <a:ext cx="8281615" cy="5457478"/>
          </a:xfrm>
        </p:spPr>
        <p:txBody>
          <a:bodyPr/>
          <a:lstStyle/>
          <a:p>
            <a:pPr algn="just"/>
            <a:r>
              <a:rPr lang="it-IT" sz="2000" b="0" i="0" dirty="0"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Secondo la Commissione UE, a partire dal </a:t>
            </a:r>
            <a:r>
              <a:rPr lang="it-IT" sz="2000" b="0" i="0" u="sng" dirty="0"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Libro bianco sull’intelligenza artificiale del 2020</a:t>
            </a:r>
            <a:r>
              <a:rPr lang="it-IT" sz="2000" b="0" i="0" dirty="0"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it-IT" sz="2000" dirty="0"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it-IT" sz="2000" b="0" i="0" dirty="0"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e norme nazionali vigenti in materia di responsabilità, in particolare per colpa, non sono adatte a gestire le azioni di responsabilità per danni causati da prodotti e servizi basati sull’IA</a:t>
            </a:r>
          </a:p>
          <a:p>
            <a:pPr marL="0" indent="0" algn="just">
              <a:buNone/>
            </a:pPr>
            <a:endParaRPr lang="it-IT" sz="2000" dirty="0"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endParaRPr lang="it-IT" sz="2000" b="0" i="0" dirty="0">
              <a:effectLst/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it-IT" sz="2000" dirty="0"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Necessità di </a:t>
            </a: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costruire un modello di responsabilità speciale</a:t>
            </a:r>
            <a:r>
              <a:rPr lang="it-IT" sz="2000" dirty="0"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marL="0" indent="0" algn="just">
              <a:buNone/>
            </a:pPr>
            <a:r>
              <a:rPr lang="it-IT" sz="2000" dirty="0"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		responsabilità aggravata con presunzione 			relativa di colpevolezza / responsabilità 			oggettiva</a:t>
            </a:r>
          </a:p>
          <a:p>
            <a:pPr marL="0" indent="0" algn="just">
              <a:buNone/>
            </a:pPr>
            <a:r>
              <a:rPr lang="it-IT" sz="2000" dirty="0"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		misure processuali per consentire l’accesso ai 		mezzi di prova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Freccia in giù 3">
            <a:extLst>
              <a:ext uri="{FF2B5EF4-FFF2-40B4-BE49-F238E27FC236}">
                <a16:creationId xmlns:a16="http://schemas.microsoft.com/office/drawing/2014/main" id="{1F76AC80-6F1F-868A-2643-278AB5E0C943}"/>
              </a:ext>
            </a:extLst>
          </p:cNvPr>
          <p:cNvSpPr/>
          <p:nvPr/>
        </p:nvSpPr>
        <p:spPr>
          <a:xfrm>
            <a:off x="3923579" y="2950096"/>
            <a:ext cx="936104" cy="93610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C713999C-1C30-7349-F84F-60FC5B53C7A0}"/>
              </a:ext>
            </a:extLst>
          </p:cNvPr>
          <p:cNvSpPr/>
          <p:nvPr/>
        </p:nvSpPr>
        <p:spPr>
          <a:xfrm>
            <a:off x="791111" y="492555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1A8DD3D9-3E57-91C4-3760-0AE0637232AB}"/>
              </a:ext>
            </a:extLst>
          </p:cNvPr>
          <p:cNvSpPr/>
          <p:nvPr/>
        </p:nvSpPr>
        <p:spPr>
          <a:xfrm>
            <a:off x="791111" y="594928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96906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C2F127-6C8C-6EAE-0541-FD3A028F8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90" y="157088"/>
            <a:ext cx="8748464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La prospettiva dell’Unione Europea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78F8F0-3B3A-97C9-0CDA-5FEF396F5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773238"/>
            <a:ext cx="8353623" cy="4953000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Proposta della Commissione per un </a:t>
            </a:r>
            <a:r>
              <a:rPr lang="it-IT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approccio integrato</a:t>
            </a:r>
            <a:r>
              <a:rPr lang="it-IT" sz="18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 fontAlgn="base"/>
            <a:r>
              <a:rPr lang="it-IT" sz="1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una proposta legislativa che stabilisce norme orizzontali sui sistemi di intelligenza artificiale (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legge sull’IA o AI Act</a:t>
            </a:r>
            <a:r>
              <a:rPr lang="it-IT" sz="1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- Regolamento 13 marzo 2024</a:t>
            </a:r>
            <a:r>
              <a:rPr lang="it-IT" sz="16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it-IT" sz="1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/>
            <a:r>
              <a:rPr lang="it-IT" sz="1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una revisione delle norme settoriali e orizzontali in materia di sicurezza dei prodotti</a:t>
            </a:r>
          </a:p>
          <a:p>
            <a:pPr algn="just" fontAlgn="base"/>
            <a:r>
              <a:rPr lang="it-IT" sz="1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norme dell'UE per affrontare le questioni in materia di responsabilità relative ai sistemi di IA</a:t>
            </a:r>
          </a:p>
          <a:p>
            <a:pPr algn="just" fontAlgn="base"/>
            <a:endParaRPr lang="it-IT" sz="1600" dirty="0">
              <a:solidFill>
                <a:srgbClr val="000000"/>
              </a:solidFill>
              <a:highlight>
                <a:srgbClr val="FFFFFF"/>
              </a:highlight>
              <a:latin typeface="Times New Roman" panose="02020603050405020304" pitchFamily="18" charset="0"/>
            </a:endParaRPr>
          </a:p>
          <a:p>
            <a:pPr algn="just" fontAlgn="base"/>
            <a:endParaRPr lang="it-IT" sz="1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it-IT" sz="1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4ACE2B0-7950-D4F3-32E9-99A7E542C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068" y="4275488"/>
            <a:ext cx="5531134" cy="205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1342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489434-DE22-A4B3-FF90-A5CBCF01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-34255"/>
            <a:ext cx="9180512" cy="648072"/>
          </a:xfrm>
        </p:spPr>
        <p:txBody>
          <a:bodyPr/>
          <a:lstStyle/>
          <a:p>
            <a:r>
              <a:rPr lang="it-IT" sz="2600" cap="small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…la proposta di direttiva </a:t>
            </a:r>
            <a:r>
              <a:rPr lang="it-IT" sz="2600" i="1" cap="small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Ai Liability Directive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198F21-C3AD-5E98-E86B-5FDF5CAE8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340768"/>
            <a:ext cx="7705552" cy="5385470"/>
          </a:xfrm>
        </p:spPr>
        <p:txBody>
          <a:bodyPr/>
          <a:lstStyle/>
          <a:p>
            <a:pPr algn="just"/>
            <a:r>
              <a:rPr lang="it-IT" sz="20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lang="it-I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endParaRPr lang="it-IT" sz="2000" u="sng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buAutoNum type="arabicParenR"/>
            </a:pPr>
            <a:r>
              <a:rPr lang="it-IT" sz="2000" u="sng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</a:t>
            </a:r>
            <a:r>
              <a:rPr lang="it-IT" sz="2000" b="0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romuovere la diffusione di un'IA affidabile</a:t>
            </a:r>
            <a:r>
              <a:rPr lang="it-I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per sfruttarne appieno i vantaggi per il mercato, garantendo a coloro che hanno subito danni causati dall'IA una </a:t>
            </a:r>
            <a:r>
              <a:rPr lang="it-IT" sz="20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protezione equivalente</a:t>
            </a:r>
            <a:r>
              <a:rPr lang="it-I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a quella di cui beneficiano quanti subiscono danni causati da prodotti di altro tipo</a:t>
            </a:r>
            <a:endParaRPr lang="it-IT" sz="2000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buAutoNum type="arabicParenR"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Fornire alle persone che chiedono il risarcimento di </a:t>
            </a: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danni causati da sistemi di IA ad alto rischio 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mezzi efficaci per identificare le persone potenzialmente responsabili e le prove pertinenti per una domanda di risarcimento</a:t>
            </a:r>
          </a:p>
          <a:p>
            <a:pPr marL="457200" indent="-457200" algn="just">
              <a:buAutoNum type="arabicParenR"/>
            </a:pP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Dare certezza al mercato 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per consentire una più rapida adozione dell’IA sul mercato</a:t>
            </a:r>
          </a:p>
        </p:txBody>
      </p:sp>
      <p:pic>
        <p:nvPicPr>
          <p:cNvPr id="7" name="Elemento grafico 6" descr="Tiro a segno con riempimento a tinta unita">
            <a:extLst>
              <a:ext uri="{FF2B5EF4-FFF2-40B4-BE49-F238E27FC236}">
                <a16:creationId xmlns:a16="http://schemas.microsoft.com/office/drawing/2014/main" id="{49361930-6D62-347E-2BEE-19F197D5B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3768" y="1124744"/>
            <a:ext cx="7920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6662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A73D70-90A0-E509-8A5D-56AF80D06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439" y="131762"/>
            <a:ext cx="8172400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Valgono le stesse definizioni dell’AI Act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512959-5BF5-A0E8-8696-695169FB8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196752"/>
            <a:ext cx="8425631" cy="5529486"/>
          </a:xfrm>
        </p:spPr>
        <p:txBody>
          <a:bodyPr/>
          <a:lstStyle/>
          <a:p>
            <a:pPr marL="0" indent="0" algn="just"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Nuove norme applicabili ai sistemi di IA ad </a:t>
            </a:r>
            <a:r>
              <a:rPr lang="it-IT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alto rischio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il sistema di IA è destinato a essere utilizzato come componente di sicurezza di un prodotto, o è esso stesso un prodotto </a:t>
            </a:r>
            <a:r>
              <a:rPr lang="it-IT" sz="2400" b="1" dirty="0">
                <a:latin typeface="Verdana" panose="020B0604030504040204" pitchFamily="34" charset="0"/>
                <a:ea typeface="Verdana" panose="020B0604030504040204" pitchFamily="34" charset="0"/>
              </a:rPr>
              <a:t>regolato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 da particolare </a:t>
            </a:r>
            <a:r>
              <a:rPr lang="it-IT" sz="2400" b="1" dirty="0">
                <a:latin typeface="Verdana" panose="020B0604030504040204" pitchFamily="34" charset="0"/>
                <a:ea typeface="Verdana" panose="020B0604030504040204" pitchFamily="34" charset="0"/>
              </a:rPr>
              <a:t>normativa di armonizzazione 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(es. dispositivo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medico o 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dispositivo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medico-diagnostico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in vitro)</a:t>
            </a:r>
          </a:p>
          <a:p>
            <a:pPr marL="0" indent="0" algn="ctr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+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è soggetto a una </a:t>
            </a:r>
            <a:r>
              <a:rPr lang="it-IT" sz="2400" b="1" dirty="0">
                <a:latin typeface="Verdana" panose="020B0604030504040204" pitchFamily="34" charset="0"/>
                <a:ea typeface="Verdana" panose="020B0604030504040204" pitchFamily="34" charset="0"/>
              </a:rPr>
              <a:t>valutazione della conformità da parte di terzi 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ai fini dell'immissione sul mercato o della messa in servizio di tale prodotto ai sensi della stessa normativa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2234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9B76E-E64A-3EE0-A9E0-A06B6D348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04665"/>
            <a:ext cx="8280919" cy="648072"/>
          </a:xfrm>
        </p:spPr>
        <p:txBody>
          <a:bodyPr/>
          <a:lstStyle/>
          <a:p>
            <a:pPr marR="0" lvl="0" indent="0" defTabSz="914400" latinLnBrk="0">
              <a:lnSpc>
                <a:spcPct val="100000"/>
              </a:lnSpc>
              <a:tabLst/>
              <a:defRPr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Divulgazione degli elementi di prova e presunzione relativa di non conformità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8E1A29-30AE-D456-D3AD-FDB09C985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41847"/>
            <a:ext cx="8137598" cy="5427513"/>
          </a:xfrm>
        </p:spPr>
        <p:txBody>
          <a:bodyPr/>
          <a:lstStyle/>
          <a:p>
            <a:pPr algn="just"/>
            <a:r>
              <a:rPr lang="it-IT" sz="20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POTERE DEGLI ORGANI GIURISDIZIONALI DI ORDINARE LA DIVULGAZIONE DEGLI ELEMENTI DI PROVA </a:t>
            </a:r>
            <a:r>
              <a:rPr lang="it-I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su richiesta di un attore (o di un attore potenziale) che, dopo aver chiesto al fornitore o altro soggetto obbligato o utente di divulgare gli elementi di prova in relazione a un determinato sistema di IA ad alto rischio che si sospetta abbia cagionato il danno, si sia visto opporre un </a:t>
            </a:r>
            <a:r>
              <a:rPr lang="it-IT" sz="20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rifiuto</a:t>
            </a:r>
            <a:r>
              <a:rPr lang="it-I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it-I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          </a:t>
            </a:r>
            <a:r>
              <a:rPr lang="it-IT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proporzionalità a tutela dei </a:t>
            </a:r>
            <a:r>
              <a:rPr lang="it-IT" sz="2000" b="0" i="1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segreti commerciali</a:t>
            </a:r>
          </a:p>
          <a:p>
            <a:pPr marL="0" indent="0" algn="just">
              <a:buNone/>
            </a:pPr>
            <a:endParaRPr lang="it-IT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it-IT" sz="20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PRESUNZIONE DI NON </a:t>
            </a:r>
            <a:r>
              <a:rPr lang="it-IT" sz="20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CONFORMITÀ A UN </a:t>
            </a:r>
            <a:r>
              <a:rPr lang="it-IT" sz="20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OBBLIGO DI DILIGENZA </a:t>
            </a: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it-I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e il convenuto non si conforma all'ordinanza con cui l'organo giurisdizionale nazionale gli ingiunge di divulgare o conservare gli elementi di prova </a:t>
            </a:r>
          </a:p>
          <a:p>
            <a:pPr marL="0" indent="0" algn="just">
              <a:buNone/>
            </a:pPr>
            <a:endParaRPr lang="it-IT" sz="2000" dirty="0">
              <a:solidFill>
                <a:srgbClr val="000000"/>
              </a:solidFill>
              <a:highlight>
                <a:srgbClr val="FFFFFF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186C7727-6422-7611-054B-61AE57694177}"/>
              </a:ext>
            </a:extLst>
          </p:cNvPr>
          <p:cNvSpPr/>
          <p:nvPr/>
        </p:nvSpPr>
        <p:spPr>
          <a:xfrm>
            <a:off x="744142" y="3789040"/>
            <a:ext cx="936104" cy="6480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3136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sellaDiTesto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6388" y="6286500"/>
            <a:ext cx="1673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it-IT" altLang="it-IT" sz="1400" b="1" i="1">
                <a:solidFill>
                  <a:srgbClr val="FF0000"/>
                </a:solidFill>
                <a:latin typeface="Candara" panose="020E0502030303020204" pitchFamily="34" charset="0"/>
              </a:rPr>
              <a:t>www.grplex.com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434ADCF-ECC1-33ED-14EB-C4FCC84B8C71}"/>
              </a:ext>
            </a:extLst>
          </p:cNvPr>
          <p:cNvSpPr txBox="1"/>
          <p:nvPr/>
        </p:nvSpPr>
        <p:spPr>
          <a:xfrm>
            <a:off x="306388" y="1412776"/>
            <a:ext cx="815404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0A81158-DCB8-C478-2542-39D19190D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340768"/>
            <a:ext cx="7993584" cy="5040560"/>
          </a:xfrm>
        </p:spPr>
        <p:txBody>
          <a:bodyPr/>
          <a:lstStyle/>
          <a:p>
            <a:pPr marL="0" indent="0" algn="just" fontAlgn="base">
              <a:buNone/>
            </a:pPr>
            <a:r>
              <a:rPr lang="it-IT" sz="1800" b="1" dirty="0">
                <a:solidFill>
                  <a:srgbClr val="FF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  <a:r>
              <a:rPr lang="it-IT" sz="18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LI ORGANI GIURISDIZIONALI NAZIONALI PRESUMONO L'ESISTENZA DEL NESSO DI CAUSALITÀ</a:t>
            </a:r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tra la colpa del convenuto e l'output prodotto da un sistema di IA (o la mancata produzione di un output) se sono soddisfatte tutte le condizioni seguenti:</a:t>
            </a:r>
          </a:p>
          <a:p>
            <a:pPr algn="just" fontAlgn="base"/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(a) l'attore ha dimostrato la colpa del convenuto consistente nella </a:t>
            </a:r>
            <a:r>
              <a:rPr lang="it-IT" sz="1800" b="0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non conformità a un obbligo di diligenza</a:t>
            </a:r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direttamente inteso a proteggere dal danno verificatosi (o la colpa è stata presunta);</a:t>
            </a:r>
          </a:p>
          <a:p>
            <a:pPr algn="just" fontAlgn="base"/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(b) si può ritenere </a:t>
            </a:r>
            <a:r>
              <a:rPr lang="it-IT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ragionevolmente probabile</a:t>
            </a:r>
            <a:r>
              <a:rPr lang="it-IT" sz="1800" b="1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che </a:t>
            </a:r>
            <a:r>
              <a:rPr lang="it-IT" sz="1800" b="0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il comportamento colposo abbia influito sull'output</a:t>
            </a:r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prodotto dal sistema di IA </a:t>
            </a:r>
            <a:r>
              <a:rPr lang="it-IT" sz="1800" dirty="0">
                <a:solidFill>
                  <a:srgbClr val="000000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(o </a:t>
            </a:r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sulla mancata produzione di un output);</a:t>
            </a:r>
          </a:p>
          <a:p>
            <a:pPr algn="just" fontAlgn="base"/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(c) l'attore ha dimostrato che </a:t>
            </a:r>
            <a:r>
              <a:rPr lang="it-IT" sz="1800" b="0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il danno è stato causato dall'output</a:t>
            </a:r>
            <a:r>
              <a:rPr lang="it-IT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prodotto dal sistema di IA (o dalla mancata produzione di un output).</a:t>
            </a:r>
          </a:p>
          <a:p>
            <a:endParaRPr lang="en-US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A858F8-77F9-CD7F-31B0-E1388BB3C9D4}"/>
              </a:ext>
            </a:extLst>
          </p:cNvPr>
          <p:cNvSpPr txBox="1"/>
          <p:nvPr/>
        </p:nvSpPr>
        <p:spPr>
          <a:xfrm>
            <a:off x="306388" y="-243408"/>
            <a:ext cx="844207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it-IT" altLang="it-IT" b="1" cap="small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3838" eaLnBrk="1" hangingPunct="1">
              <a:defRPr/>
            </a:pPr>
            <a:r>
              <a:rPr lang="it-IT" sz="2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Presunzione relativa del nesso di causalità in caso di colpa</a:t>
            </a:r>
          </a:p>
        </p:txBody>
      </p:sp>
    </p:spTree>
    <p:extLst>
      <p:ext uri="{BB962C8B-B14F-4D97-AF65-F5344CB8AC3E}">
        <p14:creationId xmlns:p14="http://schemas.microsoft.com/office/powerpoint/2010/main" val="3082488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indefinite"/>
                            </p:stCondLst>
                          </p:cTn>
                        </p:par>
                      </p:childTnLst>
                    </p:cTn>
                  </p:par>
                  <p:par>
                    <p:cTn id="5" fill="hold" nodeType="clickPar">
                      <p:stCondLst>
                        <p:cond delay="indefinite"/>
                      </p:stCondLst>
                      <p:childTnLst>
                        <p:par>
                          <p:cTn id="6" fill="hold" nodeType="withGroup">
                            <p:stCondLst>
                              <p:cond delay="indefinite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6B7ED9-2366-6226-B2C2-10C8FE862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260648"/>
            <a:ext cx="6934200" cy="765175"/>
          </a:xfrm>
        </p:spPr>
        <p:txBody>
          <a:bodyPr/>
          <a:lstStyle/>
          <a:p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Conclusioni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9222D8-1F79-CC1B-BD87-4830DC011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40768"/>
            <a:ext cx="8634164" cy="5313040"/>
          </a:xfrm>
        </p:spPr>
        <p:txBody>
          <a:bodyPr/>
          <a:lstStyle/>
          <a:p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L’IA non opera nel vuoto normativo (ad es. 2050 c.c., responsabilità da prodotto): l’ordinamento ha già gli </a:t>
            </a: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anticorpi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e non sempre il problema è «nuovo»</a:t>
            </a:r>
          </a:p>
          <a:p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</a:rPr>
              <a:t>Tuttavia rimangono sul tavolo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…</a:t>
            </a:r>
          </a:p>
          <a:p>
            <a:pPr marL="457200" indent="-457200">
              <a:buAutoNum type="arabicParenR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la necessità  per i danneggiati di avere accesso ai mezzi di prova</a:t>
            </a:r>
            <a:endParaRPr lang="it-IT" sz="20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arenR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la necessità di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far luce sulla filiera di produzione/fornitura delle tecnologia </a:t>
            </a:r>
            <a:r>
              <a:rPr lang="it-IT" sz="2000" i="1" dirty="0">
                <a:latin typeface="Verdana" panose="020B0604030504040204" pitchFamily="34" charset="0"/>
                <a:ea typeface="Verdana" panose="020B0604030504040204" pitchFamily="34" charset="0"/>
              </a:rPr>
              <a:t>AI-</a:t>
            </a:r>
            <a:r>
              <a:rPr lang="it-IT" sz="2000" i="1" dirty="0" err="1">
                <a:latin typeface="Verdana" panose="020B0604030504040204" pitchFamily="34" charset="0"/>
                <a:ea typeface="Verdana" panose="020B0604030504040204" pitchFamily="34" charset="0"/>
              </a:rPr>
              <a:t>based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proposta di direttiva dell’UE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aiuterebbe a </a:t>
            </a:r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sistematizzare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la disciplina e ad </a:t>
            </a:r>
            <a:r>
              <a:rPr lang="it-IT" sz="2000" u="sng" dirty="0">
                <a:latin typeface="Verdana" panose="020B0604030504040204" pitchFamily="34" charset="0"/>
                <a:ea typeface="Verdana" panose="020B0604030504040204" pitchFamily="34" charset="0"/>
              </a:rPr>
              <a:t>armonizzare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le normative nazionali, evitando anche difformità a livello comunitario, con effetti benefici sul mercato.</a:t>
            </a:r>
          </a:p>
        </p:txBody>
      </p:sp>
      <p:pic>
        <p:nvPicPr>
          <p:cNvPr id="7" name="Elemento grafico 6" descr="Scatola di imballaggio aperta contorno">
            <a:extLst>
              <a:ext uri="{FF2B5EF4-FFF2-40B4-BE49-F238E27FC236}">
                <a16:creationId xmlns:a16="http://schemas.microsoft.com/office/drawing/2014/main" id="{28E6C100-1FB5-F3F4-4588-51DA18E30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4200" y="2082151"/>
            <a:ext cx="936104" cy="936104"/>
          </a:xfrm>
          <a:prstGeom prst="rect">
            <a:avLst/>
          </a:prstGeom>
        </p:spPr>
      </p:pic>
      <p:pic>
        <p:nvPicPr>
          <p:cNvPr id="9" name="Elemento grafico 8" descr="Scatola con riempimento a tinta unita">
            <a:extLst>
              <a:ext uri="{FF2B5EF4-FFF2-40B4-BE49-F238E27FC236}">
                <a16:creationId xmlns:a16="http://schemas.microsoft.com/office/drawing/2014/main" id="{CDD02A0F-60F6-72FE-D01B-F5A75B2BC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8104" y="20608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5549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52F1ED-8C1F-3302-BFEB-3328C137E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it-IT" sz="2800" cap="small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2800" cap="small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2800" cap="small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2800" cap="small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2800" cap="small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2800" cap="small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400" cap="small" dirty="0">
                <a:latin typeface="Verdana" panose="020B0604030504040204" pitchFamily="34" charset="0"/>
                <a:ea typeface="Verdana" panose="020B0604030504040204" pitchFamily="34" charset="0"/>
              </a:rPr>
              <a:t>Grazie per l’attenzione!</a:t>
            </a:r>
            <a:endParaRPr lang="it-IT" cap="sm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532B3D-3B9E-51C8-8E94-006F8EDB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988840"/>
            <a:ext cx="7488832" cy="4737397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i="1" dirty="0">
                <a:solidFill>
                  <a:srgbClr val="C00000"/>
                </a:solidFill>
              </a:rPr>
              <a:t>Questions? </a:t>
            </a:r>
            <a:endParaRPr lang="it-IT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26C39B4-4F4D-54AD-3EB7-D9535AEE404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50885" y="3618848"/>
            <a:ext cx="5882863" cy="220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8125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/>
          <p:nvPr>
            <p:custDataLst>
              <p:tags r:id="rId1"/>
            </p:custDataLst>
          </p:nvPr>
        </p:nvSpPr>
        <p:spPr>
          <a:xfrm>
            <a:off x="1116013" y="1863725"/>
            <a:ext cx="5292725" cy="37147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3366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6666"/>
              </a:buClr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lvl="1" indent="0">
              <a:buFont typeface="Times New Roman" panose="02020603050405020304" pitchFamily="18" charset="0"/>
              <a:buNone/>
              <a:defRPr/>
            </a:pPr>
            <a:endParaRPr lang="it-IT" altLang="it-IT" sz="1200" i="1" kern="0"/>
          </a:p>
        </p:txBody>
      </p:sp>
      <p:sp>
        <p:nvSpPr>
          <p:cNvPr id="2" name="CasellaDiTesto 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10494" y="2666781"/>
            <a:ext cx="26060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60000"/>
              </a:spcBef>
              <a:buClr>
                <a:srgbClr val="003366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buClr>
                <a:srgbClr val="006666"/>
              </a:buClr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FF0000"/>
                </a:solidFill>
                <a:latin typeface="Candara" panose="020E0502030303020204" pitchFamily="34" charset="0"/>
              </a:rPr>
              <a:t>ROMA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latin typeface="Candara" panose="020E0502030303020204" pitchFamily="34" charset="0"/>
              </a:rPr>
              <a:t>Piazza dei  </a:t>
            </a:r>
            <a:r>
              <a:rPr lang="it-IT" altLang="it-IT" sz="1800" dirty="0" err="1">
                <a:latin typeface="Candara" panose="020E0502030303020204" pitchFamily="34" charset="0"/>
              </a:rPr>
              <a:t>Caprettari</a:t>
            </a:r>
            <a:r>
              <a:rPr lang="it-IT" altLang="it-IT" sz="1800" dirty="0">
                <a:latin typeface="Candara" panose="020E0502030303020204" pitchFamily="34" charset="0"/>
              </a:rPr>
              <a:t>, 70</a:t>
            </a:r>
          </a:p>
        </p:txBody>
      </p:sp>
      <p:sp>
        <p:nvSpPr>
          <p:cNvPr id="11" name="CasellaDiTesto 1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870760" y="1851678"/>
            <a:ext cx="2257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60000"/>
              </a:spcBef>
              <a:buClr>
                <a:srgbClr val="003366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buClr>
                <a:srgbClr val="006666"/>
              </a:buClr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FF0000"/>
                </a:solidFill>
                <a:latin typeface="Candara" panose="020E0502030303020204" pitchFamily="34" charset="0"/>
              </a:rPr>
              <a:t>BRESCIA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latin typeface="Candara" panose="020E0502030303020204" pitchFamily="34" charset="0"/>
              </a:rPr>
              <a:t>Piazza della Loggia, 5</a:t>
            </a:r>
          </a:p>
        </p:txBody>
      </p:sp>
      <p:pic>
        <p:nvPicPr>
          <p:cNvPr id="6" name="Immagin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98" y="2887663"/>
            <a:ext cx="20780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93578" y="6156324"/>
            <a:ext cx="1839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60000"/>
              </a:spcBef>
              <a:buClr>
                <a:srgbClr val="003366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buClr>
                <a:srgbClr val="006666"/>
              </a:buClr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it-IT" sz="1800" b="1" i="1" dirty="0">
                <a:solidFill>
                  <a:srgbClr val="FF0000"/>
                </a:solidFill>
                <a:latin typeface="Candara" panose="020E0502030303020204" pitchFamily="34" charset="0"/>
              </a:rPr>
              <a:t>www.grplex.com</a:t>
            </a:r>
          </a:p>
        </p:txBody>
      </p:sp>
      <p:pic>
        <p:nvPicPr>
          <p:cNvPr id="12" name="Immagine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534" y="2852738"/>
            <a:ext cx="2047875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2099" y="1851679"/>
            <a:ext cx="16208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60000"/>
              </a:spcBef>
              <a:buClr>
                <a:srgbClr val="003366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buClr>
                <a:srgbClr val="006666"/>
              </a:buClr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5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FF0000"/>
                </a:solidFill>
                <a:latin typeface="Candara" panose="020E0502030303020204" pitchFamily="34" charset="0"/>
              </a:rPr>
              <a:t>MILANO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latin typeface="Candara" panose="020E0502030303020204" pitchFamily="34" charset="0"/>
              </a:rPr>
              <a:t>Via Dante, 9</a:t>
            </a:r>
          </a:p>
        </p:txBody>
      </p:sp>
      <p:pic>
        <p:nvPicPr>
          <p:cNvPr id="9225" name="Immagine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297" y="3501008"/>
            <a:ext cx="1514475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9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5.08.28"/>
  <p:tag name="AS_TITLE" val="Aspose.Slides for .NET 4.0"/>
  <p:tag name="AS_VERSION" val="15.7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heme/theme1.xml><?xml version="1.0" encoding="utf-8"?>
<a:theme xmlns:a="http://schemas.openxmlformats.org/drawingml/2006/main" name="blank (2)">
  <a:themeElements>
    <a:clrScheme name="blank (2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(2)">
      <a:majorFont>
        <a:latin typeface="Arial"/>
        <a:ea typeface="Arial"/>
        <a:cs typeface="Times New Roman"/>
      </a:majorFont>
      <a:minorFont>
        <a:latin typeface="Arial"/>
        <a:ea typeface="Arial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blank (2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(2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(2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(2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(2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(2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(2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zione standard3" id="{C6EE78B1-D559-41DE-B443-C85BA1A7BE13}" vid="{84B89CC3-E2F9-44CC-8BF5-C5EE064B47A6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standard PPT 11112019</Template>
  <TotalTime>2036</TotalTime>
  <Words>1886</Words>
  <Application>Microsoft Office PowerPoint</Application>
  <PresentationFormat>Presentazione su schermo (4:3)</PresentationFormat>
  <Paragraphs>170</Paragraphs>
  <Slides>23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9" baseType="lpstr">
      <vt:lpstr>Arial</vt:lpstr>
      <vt:lpstr>Candara</vt:lpstr>
      <vt:lpstr>Times New Roman</vt:lpstr>
      <vt:lpstr>Verdana</vt:lpstr>
      <vt:lpstr>Wingdings</vt:lpstr>
      <vt:lpstr>blank (2)</vt:lpstr>
      <vt:lpstr>Presentazione standard di PowerPoint</vt:lpstr>
      <vt:lpstr>Il «PROBLEMA» della responsabilità da IA</vt:lpstr>
      <vt:lpstr>Il «PROBLEMA» della responsabilità da IA</vt:lpstr>
      <vt:lpstr>Il «PROBLEMA» della responsabilità da IA</vt:lpstr>
      <vt:lpstr>Il «PROBLEMA» della responsabilità da IA</vt:lpstr>
      <vt:lpstr>Quale forma di responsabilità per l’IA?</vt:lpstr>
      <vt:lpstr>Quale forma di responsabilità per l’IA?</vt:lpstr>
      <vt:lpstr>Quale forma di responsabilità per l’IA?</vt:lpstr>
      <vt:lpstr>Quale forma di responsabilità per l’IA?</vt:lpstr>
      <vt:lpstr>Il «PROBLEMA» dell’IA e la sua incidenza in ambito sanitario</vt:lpstr>
      <vt:lpstr>Il «PROBLEMA» dell’IA e la sua incidenza in ambito sanitario</vt:lpstr>
      <vt:lpstr>Il «PROBLEMA» dell’IA e la sua incidenza in ambito sanitario</vt:lpstr>
      <vt:lpstr>Il «PROBLEMA» dell’IA e la sua incidenza in ambito sanitario</vt:lpstr>
      <vt:lpstr>Il «PROBLEMA» dell’IA e la sua incidenza in ambito sanitario</vt:lpstr>
      <vt:lpstr>La prospettiva dell’Unione Europea</vt:lpstr>
      <vt:lpstr>La prospettiva dell’Unione Europea</vt:lpstr>
      <vt:lpstr>…la proposta di direttiva Ai Liability Directive</vt:lpstr>
      <vt:lpstr>Valgono le stesse definizioni dell’AI Act</vt:lpstr>
      <vt:lpstr>Divulgazione degli elementi di prova e presunzione relativa di non conformità</vt:lpstr>
      <vt:lpstr>Presentazione standard di PowerPoint</vt:lpstr>
      <vt:lpstr>Conclusioni</vt:lpstr>
      <vt:lpstr>      Grazie per l’attenzione!</vt:lpstr>
      <vt:lpstr>Presentazione standard di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> </dc:subject>
  <dc:creator>Paola Sangiovanni</dc:creator>
  <cp:keywords> </cp:keywords>
  <dc:description> </dc:description>
  <cp:lastModifiedBy>Gitti and Partners</cp:lastModifiedBy>
  <cp:revision>80</cp:revision>
  <dcterms:created xsi:type="dcterms:W3CDTF">2024-01-24T11:56:50Z</dcterms:created>
  <dcterms:modified xsi:type="dcterms:W3CDTF">2024-04-18T17:36:19Z</dcterms:modified>
  <cp:category> </cp:category>
</cp:coreProperties>
</file>